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Oswald Bold" charset="1" panose="00000800000000000000"/>
      <p:regular r:id="rId18"/>
    </p:embeddedFont>
    <p:embeddedFont>
      <p:font typeface="Inter Bold" charset="1" panose="020B0802030000000004"/>
      <p:regular r:id="rId19"/>
    </p:embeddedFont>
    <p:embeddedFont>
      <p:font typeface="Inter" charset="1" panose="020B05020300000000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jpeg" Type="http://schemas.openxmlformats.org/officeDocument/2006/relationships/image"/><Relationship Id="rId7" Target="../media/image1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3.jpe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7.jpeg" Type="http://schemas.openxmlformats.org/officeDocument/2006/relationships/image"/><Relationship Id="rId7" Target="../media/image18.jpeg" Type="http://schemas.openxmlformats.org/officeDocument/2006/relationships/image"/><Relationship Id="rId8" Target="../media/image19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2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jpeg" Type="http://schemas.openxmlformats.org/officeDocument/2006/relationships/image"/><Relationship Id="rId7" Target="../media/image24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5.png" Type="http://schemas.openxmlformats.org/officeDocument/2006/relationships/image"/><Relationship Id="rId5" Target="../embeddings/oleObject1.bin" Type="http://schemas.openxmlformats.org/officeDocument/2006/relationships/oleObjec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5B30C4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69511">
            <a:off x="3154885" y="1630834"/>
            <a:ext cx="6985865" cy="4589176"/>
          </a:xfrm>
          <a:custGeom>
            <a:avLst/>
            <a:gdLst/>
            <a:ahLst/>
            <a:cxnLst/>
            <a:rect r="r" b="b" t="t" l="l"/>
            <a:pathLst>
              <a:path h="4589176" w="6985865">
                <a:moveTo>
                  <a:pt x="0" y="0"/>
                </a:moveTo>
                <a:lnTo>
                  <a:pt x="6985866" y="0"/>
                </a:lnTo>
                <a:lnTo>
                  <a:pt x="6985866" y="4589176"/>
                </a:lnTo>
                <a:lnTo>
                  <a:pt x="0" y="4589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24366" y="6581488"/>
            <a:ext cx="1935536" cy="1935536"/>
          </a:xfrm>
          <a:custGeom>
            <a:avLst/>
            <a:gdLst/>
            <a:ahLst/>
            <a:cxnLst/>
            <a:rect r="r" b="b" t="t" l="l"/>
            <a:pathLst>
              <a:path h="1935536" w="1935536">
                <a:moveTo>
                  <a:pt x="0" y="0"/>
                </a:moveTo>
                <a:lnTo>
                  <a:pt x="1935536" y="0"/>
                </a:lnTo>
                <a:lnTo>
                  <a:pt x="1935536" y="1935536"/>
                </a:lnTo>
                <a:lnTo>
                  <a:pt x="0" y="19355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00617" y="6801361"/>
            <a:ext cx="1183034" cy="1495790"/>
          </a:xfrm>
          <a:custGeom>
            <a:avLst/>
            <a:gdLst/>
            <a:ahLst/>
            <a:cxnLst/>
            <a:rect r="r" b="b" t="t" l="l"/>
            <a:pathLst>
              <a:path h="1495790" w="1183034">
                <a:moveTo>
                  <a:pt x="0" y="0"/>
                </a:moveTo>
                <a:lnTo>
                  <a:pt x="1183034" y="0"/>
                </a:lnTo>
                <a:lnTo>
                  <a:pt x="1183034" y="1495791"/>
                </a:lnTo>
                <a:lnTo>
                  <a:pt x="0" y="14957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624276" y="7103356"/>
            <a:ext cx="11158154" cy="6877480"/>
          </a:xfrm>
          <a:custGeom>
            <a:avLst/>
            <a:gdLst/>
            <a:ahLst/>
            <a:cxnLst/>
            <a:rect r="r" b="b" t="t" l="l"/>
            <a:pathLst>
              <a:path h="6877480" w="11158154">
                <a:moveTo>
                  <a:pt x="0" y="0"/>
                </a:moveTo>
                <a:lnTo>
                  <a:pt x="11158154" y="0"/>
                </a:lnTo>
                <a:lnTo>
                  <a:pt x="11158154" y="6877480"/>
                </a:lnTo>
                <a:lnTo>
                  <a:pt x="0" y="68774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113057" y="-2610040"/>
            <a:ext cx="11158154" cy="6877480"/>
          </a:xfrm>
          <a:custGeom>
            <a:avLst/>
            <a:gdLst/>
            <a:ahLst/>
            <a:cxnLst/>
            <a:rect r="r" b="b" t="t" l="l"/>
            <a:pathLst>
              <a:path h="6877480" w="11158154">
                <a:moveTo>
                  <a:pt x="0" y="0"/>
                </a:moveTo>
                <a:lnTo>
                  <a:pt x="11158154" y="0"/>
                </a:lnTo>
                <a:lnTo>
                  <a:pt x="11158154" y="6877480"/>
                </a:lnTo>
                <a:lnTo>
                  <a:pt x="0" y="68774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272975" y="1145530"/>
            <a:ext cx="10150609" cy="366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INFORMATION SYSTEMS 3D</a:t>
            </a:r>
          </a:p>
          <a:p>
            <a:pPr algn="l">
              <a:lnSpc>
                <a:spcPts val="9799"/>
              </a:lnSpc>
            </a:pPr>
          </a:p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INSY7314 /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72975" y="5150090"/>
            <a:ext cx="10533362" cy="366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799"/>
              </a:lnSpc>
            </a:pPr>
            <a:r>
              <a:rPr lang="en-US" sz="6999" b="true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APPLICATION DEVELOPMENT </a:t>
            </a:r>
            <a:r>
              <a:rPr lang="en-US" b="true" sz="6999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SECURITY</a:t>
            </a:r>
          </a:p>
          <a:p>
            <a:pPr algn="just">
              <a:lnSpc>
                <a:spcPts val="9799"/>
              </a:lnSpc>
            </a:pPr>
            <a:r>
              <a:rPr lang="en-US" b="true" sz="6999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APDS7311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5B30C4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463" y="7810460"/>
            <a:ext cx="11158154" cy="6877480"/>
          </a:xfrm>
          <a:custGeom>
            <a:avLst/>
            <a:gdLst/>
            <a:ahLst/>
            <a:cxnLst/>
            <a:rect r="r" b="b" t="t" l="l"/>
            <a:pathLst>
              <a:path h="6877480" w="11158154">
                <a:moveTo>
                  <a:pt x="0" y="0"/>
                </a:moveTo>
                <a:lnTo>
                  <a:pt x="11158154" y="0"/>
                </a:lnTo>
                <a:lnTo>
                  <a:pt x="11158154" y="6877480"/>
                </a:lnTo>
                <a:lnTo>
                  <a:pt x="0" y="6877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08923" y="-3507902"/>
            <a:ext cx="11158154" cy="6877480"/>
          </a:xfrm>
          <a:custGeom>
            <a:avLst/>
            <a:gdLst/>
            <a:ahLst/>
            <a:cxnLst/>
            <a:rect r="r" b="b" t="t" l="l"/>
            <a:pathLst>
              <a:path h="6877480" w="11158154">
                <a:moveTo>
                  <a:pt x="0" y="0"/>
                </a:moveTo>
                <a:lnTo>
                  <a:pt x="11158154" y="0"/>
                </a:lnTo>
                <a:lnTo>
                  <a:pt x="11158154" y="6877480"/>
                </a:lnTo>
                <a:lnTo>
                  <a:pt x="0" y="6877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71343"/>
            <a:ext cx="13888905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true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POSITIVE DEFENSIVE PATTERNS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394204"/>
            <a:ext cx="16230600" cy="6864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11"/>
              </a:lnSpc>
            </a:pPr>
            <a:r>
              <a:rPr lang="en-US" b="true" sz="2799" spc="-153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b="true" sz="2799" spc="-153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Query Parameterization</a:t>
            </a:r>
          </a:p>
          <a:p>
            <a:pPr algn="just">
              <a:lnSpc>
                <a:spcPts val="3611"/>
              </a:lnSpc>
            </a:pPr>
            <a:r>
              <a:rPr lang="en-US" sz="2799" spc="-15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Use your language’s “prepared stat</a:t>
            </a:r>
            <a:r>
              <a:rPr lang="en-US" sz="2799" spc="-15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ements” (e.g., java.sql.PreparedStatement) to bind untrusted data into placeholders. This cleanly separates query structure from data and makes injection impossible.</a:t>
            </a:r>
          </a:p>
          <a:p>
            <a:pPr algn="just">
              <a:lnSpc>
                <a:spcPts val="3611"/>
              </a:lnSpc>
            </a:pPr>
          </a:p>
          <a:p>
            <a:pPr algn="just">
              <a:lnSpc>
                <a:spcPts val="3611"/>
              </a:lnSpc>
            </a:pPr>
            <a:r>
              <a:rPr lang="en-US" b="true" sz="2799" spc="-153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Whit</a:t>
            </a:r>
            <a:r>
              <a:rPr lang="en-US" b="true" sz="2799" spc="-153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elisting (Strict Input Validation)</a:t>
            </a:r>
          </a:p>
          <a:p>
            <a:pPr algn="just">
              <a:lnSpc>
                <a:spcPts val="3611"/>
              </a:lnSpc>
            </a:pPr>
            <a:r>
              <a:rPr lang="en-US" sz="2799" spc="-15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Instead of blocking bad i</a:t>
            </a:r>
            <a:r>
              <a:rPr lang="en-US" sz="2799" spc="-15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nput, define exactly what’s allowed.</a:t>
            </a:r>
          </a:p>
          <a:p>
            <a:pPr algn="just" marL="604519" indent="-302260" lvl="1">
              <a:lnSpc>
                <a:spcPts val="3611"/>
              </a:lnSpc>
              <a:buFont typeface="Arial"/>
              <a:buChar char="•"/>
            </a:pPr>
            <a:r>
              <a:rPr lang="en-US" sz="2799" spc="-15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 phone‑number field: only digits, spaces, hyphens, parentheses, plus‑signs.</a:t>
            </a:r>
          </a:p>
          <a:p>
            <a:pPr algn="just" marL="604519" indent="-302260" lvl="1">
              <a:lnSpc>
                <a:spcPts val="3611"/>
              </a:lnSpc>
              <a:buFont typeface="Arial"/>
              <a:buChar char="•"/>
            </a:pPr>
            <a:r>
              <a:rPr lang="en-US" sz="2799" spc="-15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Everything else is rejected and logged.</a:t>
            </a:r>
          </a:p>
          <a:p>
            <a:pPr algn="just">
              <a:lnSpc>
                <a:spcPts val="3611"/>
              </a:lnSpc>
            </a:pPr>
          </a:p>
          <a:p>
            <a:pPr algn="just">
              <a:lnSpc>
                <a:spcPts val="3611"/>
              </a:lnSpc>
            </a:pPr>
            <a:r>
              <a:rPr lang="en-US" b="true" sz="2799" spc="-153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Layered Controls (Defense in Depth)</a:t>
            </a:r>
          </a:p>
          <a:p>
            <a:pPr algn="just">
              <a:lnSpc>
                <a:spcPts val="3611"/>
              </a:lnSpc>
            </a:pPr>
            <a:r>
              <a:rPr lang="en-US" sz="2799" spc="-15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Combine multiple controls to contain any slip‑through:</a:t>
            </a:r>
          </a:p>
          <a:p>
            <a:pPr algn="just" marL="604519" indent="-302260" lvl="1">
              <a:lnSpc>
                <a:spcPts val="3611"/>
              </a:lnSpc>
              <a:buAutoNum type="arabicPeriod" startAt="1"/>
            </a:pPr>
            <a:r>
              <a:rPr lang="en-US" sz="2799" spc="-15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Least‑privilege DB accounts</a:t>
            </a:r>
          </a:p>
          <a:p>
            <a:pPr algn="just" marL="604519" indent="-302260" lvl="1">
              <a:lnSpc>
                <a:spcPts val="3611"/>
              </a:lnSpc>
              <a:buAutoNum type="arabicPeriod" startAt="1"/>
            </a:pPr>
            <a:r>
              <a:rPr lang="en-US" sz="2799" spc="-15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Parameterization for all queries</a:t>
            </a:r>
          </a:p>
          <a:p>
            <a:pPr algn="just" marL="604519" indent="-302260" lvl="1">
              <a:lnSpc>
                <a:spcPts val="3611"/>
              </a:lnSpc>
              <a:buAutoNum type="arabicPeriod" startAt="1"/>
            </a:pPr>
            <a:r>
              <a:rPr lang="en-US" sz="2799" spc="-15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Whitelist validation where parameterization isn’t possible</a:t>
            </a:r>
          </a:p>
          <a:p>
            <a:pPr algn="just" marL="604519" indent="-302260" lvl="1">
              <a:lnSpc>
                <a:spcPts val="3611"/>
              </a:lnSpc>
              <a:spcBef>
                <a:spcPct val="0"/>
              </a:spcBef>
              <a:buAutoNum type="arabicPeriod" startAt="1"/>
            </a:pPr>
            <a:r>
              <a:rPr lang="en-US" sz="2799" spc="-15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Escaping as a last resort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271072" y="5555435"/>
            <a:ext cx="2988228" cy="2761621"/>
          </a:xfrm>
          <a:custGeom>
            <a:avLst/>
            <a:gdLst/>
            <a:ahLst/>
            <a:cxnLst/>
            <a:rect r="r" b="b" t="t" l="l"/>
            <a:pathLst>
              <a:path h="2761621" w="2988228">
                <a:moveTo>
                  <a:pt x="0" y="0"/>
                </a:moveTo>
                <a:lnTo>
                  <a:pt x="2988228" y="0"/>
                </a:lnTo>
                <a:lnTo>
                  <a:pt x="2988228" y="2761621"/>
                </a:lnTo>
                <a:lnTo>
                  <a:pt x="0" y="27616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522579" y="5845302"/>
            <a:ext cx="2329223" cy="2181887"/>
            <a:chOff x="0" y="0"/>
            <a:chExt cx="867686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67686" cy="812800"/>
            </a:xfrm>
            <a:custGeom>
              <a:avLst/>
              <a:gdLst/>
              <a:ahLst/>
              <a:cxnLst/>
              <a:rect r="r" b="b" t="t" l="l"/>
              <a:pathLst>
                <a:path h="812800" w="867686">
                  <a:moveTo>
                    <a:pt x="265906" y="0"/>
                  </a:moveTo>
                  <a:lnTo>
                    <a:pt x="601780" y="0"/>
                  </a:lnTo>
                  <a:cubicBezTo>
                    <a:pt x="672303" y="0"/>
                    <a:pt x="739937" y="28015"/>
                    <a:pt x="789804" y="77882"/>
                  </a:cubicBezTo>
                  <a:cubicBezTo>
                    <a:pt x="839671" y="127749"/>
                    <a:pt x="867686" y="195383"/>
                    <a:pt x="867686" y="265906"/>
                  </a:cubicBezTo>
                  <a:lnTo>
                    <a:pt x="867686" y="546894"/>
                  </a:lnTo>
                  <a:cubicBezTo>
                    <a:pt x="867686" y="617417"/>
                    <a:pt x="839671" y="685051"/>
                    <a:pt x="789804" y="734918"/>
                  </a:cubicBezTo>
                  <a:cubicBezTo>
                    <a:pt x="739937" y="784785"/>
                    <a:pt x="672303" y="812800"/>
                    <a:pt x="601780" y="812800"/>
                  </a:cubicBezTo>
                  <a:lnTo>
                    <a:pt x="265906" y="812800"/>
                  </a:lnTo>
                  <a:cubicBezTo>
                    <a:pt x="195383" y="812800"/>
                    <a:pt x="127749" y="784785"/>
                    <a:pt x="77882" y="734918"/>
                  </a:cubicBezTo>
                  <a:cubicBezTo>
                    <a:pt x="28015" y="685051"/>
                    <a:pt x="0" y="617417"/>
                    <a:pt x="0" y="546894"/>
                  </a:cubicBezTo>
                  <a:lnTo>
                    <a:pt x="0" y="265906"/>
                  </a:lnTo>
                  <a:cubicBezTo>
                    <a:pt x="0" y="195383"/>
                    <a:pt x="28015" y="127749"/>
                    <a:pt x="77882" y="77882"/>
                  </a:cubicBezTo>
                  <a:cubicBezTo>
                    <a:pt x="127749" y="28015"/>
                    <a:pt x="195383" y="0"/>
                    <a:pt x="265906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30114" r="0" b="-30114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5B30C4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463" y="7810460"/>
            <a:ext cx="11158154" cy="6877480"/>
          </a:xfrm>
          <a:custGeom>
            <a:avLst/>
            <a:gdLst/>
            <a:ahLst/>
            <a:cxnLst/>
            <a:rect r="r" b="b" t="t" l="l"/>
            <a:pathLst>
              <a:path h="6877480" w="11158154">
                <a:moveTo>
                  <a:pt x="0" y="0"/>
                </a:moveTo>
                <a:lnTo>
                  <a:pt x="11158154" y="0"/>
                </a:lnTo>
                <a:lnTo>
                  <a:pt x="11158154" y="6877480"/>
                </a:lnTo>
                <a:lnTo>
                  <a:pt x="0" y="6877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08923" y="-3507902"/>
            <a:ext cx="11158154" cy="6877480"/>
          </a:xfrm>
          <a:custGeom>
            <a:avLst/>
            <a:gdLst/>
            <a:ahLst/>
            <a:cxnLst/>
            <a:rect r="r" b="b" t="t" l="l"/>
            <a:pathLst>
              <a:path h="6877480" w="11158154">
                <a:moveTo>
                  <a:pt x="0" y="0"/>
                </a:moveTo>
                <a:lnTo>
                  <a:pt x="11158154" y="0"/>
                </a:lnTo>
                <a:lnTo>
                  <a:pt x="11158154" y="6877480"/>
                </a:lnTo>
                <a:lnTo>
                  <a:pt x="0" y="6877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192986"/>
            <a:ext cx="16230600" cy="1028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true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INPUT VALIDATION AS A PROGRAMMING TECHNIQUE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72497" y="3331478"/>
            <a:ext cx="12543005" cy="4570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14"/>
              </a:lnSpc>
            </a:pPr>
            <a:r>
              <a:rPr lang="en-US" sz="3499" spc="-19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Inp</a:t>
            </a:r>
            <a:r>
              <a:rPr lang="en-US" sz="3499" spc="-19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ut validation is one of th</a:t>
            </a:r>
            <a:r>
              <a:rPr lang="en-US" sz="3499" spc="-19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 first lines of defence; i</a:t>
            </a:r>
            <a:r>
              <a:rPr lang="en-US" sz="3499" spc="-19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 r</a:t>
            </a:r>
            <a:r>
              <a:rPr lang="en-US" sz="3499" spc="-19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estricts what data your applica</a:t>
            </a:r>
            <a:r>
              <a:rPr lang="en-US" sz="3499" spc="-19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tion will legally accept, rejecting everything else up front.</a:t>
            </a:r>
          </a:p>
          <a:p>
            <a:pPr algn="just">
              <a:lnSpc>
                <a:spcPts val="4514"/>
              </a:lnSpc>
            </a:pPr>
          </a:p>
          <a:p>
            <a:pPr algn="just">
              <a:lnSpc>
                <a:spcPts val="4514"/>
              </a:lnSpc>
            </a:pPr>
            <a:r>
              <a:rPr lang="en-US" sz="3499" spc="-19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How it works:</a:t>
            </a:r>
          </a:p>
          <a:p>
            <a:pPr algn="just" marL="755646" indent="-377823" lvl="1">
              <a:lnSpc>
                <a:spcPts val="4514"/>
              </a:lnSpc>
              <a:buAutoNum type="arabicPeriod" startAt="1"/>
            </a:pPr>
            <a:r>
              <a:rPr lang="en-US" sz="3499" spc="-19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Parse/check (e.g. numeric parsing or regex)</a:t>
            </a:r>
          </a:p>
          <a:p>
            <a:pPr algn="just" marL="755646" indent="-377823" lvl="1">
              <a:lnSpc>
                <a:spcPts val="4514"/>
              </a:lnSpc>
              <a:buAutoNum type="arabicPeriod" startAt="1"/>
            </a:pPr>
            <a:r>
              <a:rPr lang="en-US" sz="3499" spc="-19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Enforce length and format constraints</a:t>
            </a:r>
          </a:p>
          <a:p>
            <a:pPr algn="just" marL="755646" indent="-377823" lvl="1">
              <a:lnSpc>
                <a:spcPts val="4514"/>
              </a:lnSpc>
              <a:spcBef>
                <a:spcPct val="0"/>
              </a:spcBef>
              <a:buAutoNum type="arabicPeriod" startAt="1"/>
            </a:pPr>
            <a:r>
              <a:rPr lang="en-US" sz="3499" spc="-19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r>
              <a:rPr lang="en-US" sz="3499" spc="-19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eject non‑conforming data before it reaches business logic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5B30C4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463" y="7810460"/>
            <a:ext cx="11158154" cy="6877480"/>
          </a:xfrm>
          <a:custGeom>
            <a:avLst/>
            <a:gdLst/>
            <a:ahLst/>
            <a:cxnLst/>
            <a:rect r="r" b="b" t="t" l="l"/>
            <a:pathLst>
              <a:path h="6877480" w="11158154">
                <a:moveTo>
                  <a:pt x="0" y="0"/>
                </a:moveTo>
                <a:lnTo>
                  <a:pt x="11158154" y="0"/>
                </a:lnTo>
                <a:lnTo>
                  <a:pt x="11158154" y="6877480"/>
                </a:lnTo>
                <a:lnTo>
                  <a:pt x="0" y="6877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08923" y="-3507902"/>
            <a:ext cx="11158154" cy="6877480"/>
          </a:xfrm>
          <a:custGeom>
            <a:avLst/>
            <a:gdLst/>
            <a:ahLst/>
            <a:cxnLst/>
            <a:rect r="r" b="b" t="t" l="l"/>
            <a:pathLst>
              <a:path h="6877480" w="11158154">
                <a:moveTo>
                  <a:pt x="0" y="0"/>
                </a:moveTo>
                <a:lnTo>
                  <a:pt x="11158154" y="0"/>
                </a:lnTo>
                <a:lnTo>
                  <a:pt x="11158154" y="6877480"/>
                </a:lnTo>
                <a:lnTo>
                  <a:pt x="0" y="6877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64171" y="2704042"/>
            <a:ext cx="822960" cy="4114800"/>
          </a:xfrm>
          <a:custGeom>
            <a:avLst/>
            <a:gdLst/>
            <a:ahLst/>
            <a:cxnLst/>
            <a:rect r="r" b="b" t="t" l="l"/>
            <a:pathLst>
              <a:path h="4114800" w="822960">
                <a:moveTo>
                  <a:pt x="0" y="0"/>
                </a:moveTo>
                <a:lnTo>
                  <a:pt x="822960" y="0"/>
                </a:lnTo>
                <a:lnTo>
                  <a:pt x="8229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22248" y="2550800"/>
            <a:ext cx="6641924" cy="416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051"/>
              </a:lnSpc>
            </a:pPr>
            <a:r>
              <a:rPr lang="en-US" sz="16213" b="true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5B30C4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144000" y="1317892"/>
            <a:ext cx="6362460" cy="2051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8000" b="true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MODULE RESOURCES: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798463" y="7810460"/>
            <a:ext cx="11158154" cy="6877480"/>
          </a:xfrm>
          <a:custGeom>
            <a:avLst/>
            <a:gdLst/>
            <a:ahLst/>
            <a:cxnLst/>
            <a:rect r="r" b="b" t="t" l="l"/>
            <a:pathLst>
              <a:path h="6877480" w="11158154">
                <a:moveTo>
                  <a:pt x="0" y="0"/>
                </a:moveTo>
                <a:lnTo>
                  <a:pt x="11158154" y="0"/>
                </a:lnTo>
                <a:lnTo>
                  <a:pt x="11158154" y="6877480"/>
                </a:lnTo>
                <a:lnTo>
                  <a:pt x="0" y="6877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08923" y="-3507902"/>
            <a:ext cx="11158154" cy="6877480"/>
          </a:xfrm>
          <a:custGeom>
            <a:avLst/>
            <a:gdLst/>
            <a:ahLst/>
            <a:cxnLst/>
            <a:rect r="r" b="b" t="t" l="l"/>
            <a:pathLst>
              <a:path h="6877480" w="11158154">
                <a:moveTo>
                  <a:pt x="0" y="0"/>
                </a:moveTo>
                <a:lnTo>
                  <a:pt x="11158154" y="0"/>
                </a:lnTo>
                <a:lnTo>
                  <a:pt x="11158154" y="6877480"/>
                </a:lnTo>
                <a:lnTo>
                  <a:pt x="0" y="6877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3775368"/>
            <a:ext cx="4986396" cy="4986396"/>
          </a:xfrm>
          <a:custGeom>
            <a:avLst/>
            <a:gdLst/>
            <a:ahLst/>
            <a:cxnLst/>
            <a:rect r="r" b="b" t="t" l="l"/>
            <a:pathLst>
              <a:path h="4986396" w="4986396">
                <a:moveTo>
                  <a:pt x="0" y="0"/>
                </a:moveTo>
                <a:lnTo>
                  <a:pt x="4986396" y="0"/>
                </a:lnTo>
                <a:lnTo>
                  <a:pt x="4986396" y="4986396"/>
                </a:lnTo>
                <a:lnTo>
                  <a:pt x="0" y="49863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68894" y="4015562"/>
            <a:ext cx="4506009" cy="450600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25046" r="0" b="-25046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3975146" y="1975611"/>
            <a:ext cx="3599514" cy="3599514"/>
          </a:xfrm>
          <a:custGeom>
            <a:avLst/>
            <a:gdLst/>
            <a:ahLst/>
            <a:cxnLst/>
            <a:rect r="r" b="b" t="t" l="l"/>
            <a:pathLst>
              <a:path h="3599514" w="3599514">
                <a:moveTo>
                  <a:pt x="0" y="0"/>
                </a:moveTo>
                <a:lnTo>
                  <a:pt x="3599514" y="0"/>
                </a:lnTo>
                <a:lnTo>
                  <a:pt x="3599514" y="3599514"/>
                </a:lnTo>
                <a:lnTo>
                  <a:pt x="0" y="35995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148534" y="2148999"/>
            <a:ext cx="3252738" cy="325273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16666" t="0" r="-16666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9144000" y="4191669"/>
            <a:ext cx="8115300" cy="4570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14"/>
              </a:lnSpc>
              <a:spcBef>
                <a:spcPct val="0"/>
              </a:spcBef>
            </a:pPr>
            <a:r>
              <a:rPr lang="en-US" b="true" sz="3499" spc="-192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PM1:</a:t>
            </a:r>
            <a:r>
              <a:rPr lang="en-US" b="true" sz="3499" spc="-192" strike="noStrike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Manico, J. and Detlefsen, A. 2015. Iron-Clad Java: Building Se-cure Web Applications. ISBN: 978-0-07-183589-3 </a:t>
            </a:r>
          </a:p>
          <a:p>
            <a:pPr algn="just">
              <a:lnSpc>
                <a:spcPts val="4514"/>
              </a:lnSpc>
              <a:spcBef>
                <a:spcPct val="0"/>
              </a:spcBef>
            </a:pPr>
          </a:p>
          <a:p>
            <a:pPr algn="just">
              <a:lnSpc>
                <a:spcPts val="4514"/>
              </a:lnSpc>
              <a:spcBef>
                <a:spcPct val="0"/>
              </a:spcBef>
            </a:pPr>
            <a:r>
              <a:rPr lang="en-US" b="true" sz="3499" spc="-192" strike="noStrike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PM2: IIE Lab Guide</a:t>
            </a:r>
          </a:p>
          <a:p>
            <a:pPr algn="just">
              <a:lnSpc>
                <a:spcPts val="4514"/>
              </a:lnSpc>
              <a:spcBef>
                <a:spcPct val="0"/>
              </a:spcBef>
            </a:pPr>
          </a:p>
          <a:p>
            <a:pPr algn="just" marL="0" indent="0" lvl="1">
              <a:lnSpc>
                <a:spcPts val="4514"/>
              </a:lnSpc>
              <a:spcBef>
                <a:spcPct val="0"/>
              </a:spcBef>
            </a:pPr>
            <a:r>
              <a:rPr lang="en-US" b="true" sz="3499" spc="-192" strike="noStrike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Links to additional resources on the module outline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5B30C4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80170" y="2761566"/>
            <a:ext cx="4434680" cy="4434680"/>
          </a:xfrm>
          <a:custGeom>
            <a:avLst/>
            <a:gdLst/>
            <a:ahLst/>
            <a:cxnLst/>
            <a:rect r="r" b="b" t="t" l="l"/>
            <a:pathLst>
              <a:path h="4434680" w="4434680">
                <a:moveTo>
                  <a:pt x="0" y="0"/>
                </a:moveTo>
                <a:lnTo>
                  <a:pt x="4434680" y="0"/>
                </a:lnTo>
                <a:lnTo>
                  <a:pt x="4434680" y="4434679"/>
                </a:lnTo>
                <a:lnTo>
                  <a:pt x="0" y="44346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993787" y="2975183"/>
            <a:ext cx="4007445" cy="400744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-48000">
              <a:off x="-3094" y="-3094"/>
              <a:ext cx="818988" cy="818988"/>
            </a:xfrm>
            <a:custGeom>
              <a:avLst/>
              <a:gdLst/>
              <a:ahLst/>
              <a:cxnLst/>
              <a:rect r="r" b="b" t="t" l="l"/>
              <a:pathLst>
                <a:path h="818988" w="818988">
                  <a:moveTo>
                    <a:pt x="415168" y="3134"/>
                  </a:moveTo>
                  <a:cubicBezTo>
                    <a:pt x="190742" y="0"/>
                    <a:pt x="6267" y="179393"/>
                    <a:pt x="3134" y="403820"/>
                  </a:cubicBezTo>
                  <a:cubicBezTo>
                    <a:pt x="0" y="628246"/>
                    <a:pt x="179393" y="812721"/>
                    <a:pt x="403820" y="815854"/>
                  </a:cubicBezTo>
                  <a:cubicBezTo>
                    <a:pt x="628246" y="818988"/>
                    <a:pt x="812721" y="639595"/>
                    <a:pt x="815854" y="415168"/>
                  </a:cubicBezTo>
                  <a:cubicBezTo>
                    <a:pt x="818988" y="190742"/>
                    <a:pt x="639595" y="6267"/>
                    <a:pt x="415168" y="3134"/>
                  </a:cubicBezTo>
                  <a:close/>
                </a:path>
              </a:pathLst>
            </a:custGeom>
            <a:blipFill>
              <a:blip r:embed="rId4"/>
              <a:stretch>
                <a:fillRect l="-3469" t="-9174" r="-72762" b="-824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798463" y="7810460"/>
            <a:ext cx="11158154" cy="6877480"/>
          </a:xfrm>
          <a:custGeom>
            <a:avLst/>
            <a:gdLst/>
            <a:ahLst/>
            <a:cxnLst/>
            <a:rect r="r" b="b" t="t" l="l"/>
            <a:pathLst>
              <a:path h="6877480" w="11158154">
                <a:moveTo>
                  <a:pt x="0" y="0"/>
                </a:moveTo>
                <a:lnTo>
                  <a:pt x="11158154" y="0"/>
                </a:lnTo>
                <a:lnTo>
                  <a:pt x="11158154" y="6877480"/>
                </a:lnTo>
                <a:lnTo>
                  <a:pt x="0" y="68774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708923" y="-3507902"/>
            <a:ext cx="11158154" cy="6877480"/>
          </a:xfrm>
          <a:custGeom>
            <a:avLst/>
            <a:gdLst/>
            <a:ahLst/>
            <a:cxnLst/>
            <a:rect r="r" b="b" t="t" l="l"/>
            <a:pathLst>
              <a:path h="6877480" w="11158154">
                <a:moveTo>
                  <a:pt x="0" y="0"/>
                </a:moveTo>
                <a:lnTo>
                  <a:pt x="11158154" y="0"/>
                </a:lnTo>
                <a:lnTo>
                  <a:pt x="11158154" y="6877480"/>
                </a:lnTo>
                <a:lnTo>
                  <a:pt x="0" y="68774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154886"/>
            <a:ext cx="6605805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true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INTRODUCTION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104047"/>
            <a:ext cx="10118801" cy="3878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5159"/>
              </a:lnSpc>
              <a:spcBef>
                <a:spcPct val="0"/>
              </a:spcBef>
            </a:pPr>
            <a:r>
              <a:rPr lang="en-US" b="true" sz="3999" spc="-21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This module aims to helps understand the most common threats against web applications today and learn a wide variety of security techniques to help you build web applications that prevent these attacks from being successful.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5B30C4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463" y="7810460"/>
            <a:ext cx="11158154" cy="6877480"/>
          </a:xfrm>
          <a:custGeom>
            <a:avLst/>
            <a:gdLst/>
            <a:ahLst/>
            <a:cxnLst/>
            <a:rect r="r" b="b" t="t" l="l"/>
            <a:pathLst>
              <a:path h="6877480" w="11158154">
                <a:moveTo>
                  <a:pt x="0" y="0"/>
                </a:moveTo>
                <a:lnTo>
                  <a:pt x="11158154" y="0"/>
                </a:lnTo>
                <a:lnTo>
                  <a:pt x="11158154" y="6877480"/>
                </a:lnTo>
                <a:lnTo>
                  <a:pt x="0" y="6877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08923" y="-3507902"/>
            <a:ext cx="11158154" cy="6877480"/>
          </a:xfrm>
          <a:custGeom>
            <a:avLst/>
            <a:gdLst/>
            <a:ahLst/>
            <a:cxnLst/>
            <a:rect r="r" b="b" t="t" l="l"/>
            <a:pathLst>
              <a:path h="6877480" w="11158154">
                <a:moveTo>
                  <a:pt x="0" y="0"/>
                </a:moveTo>
                <a:lnTo>
                  <a:pt x="11158154" y="0"/>
                </a:lnTo>
                <a:lnTo>
                  <a:pt x="11158154" y="6877480"/>
                </a:lnTo>
                <a:lnTo>
                  <a:pt x="0" y="6877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60935" y="3369578"/>
            <a:ext cx="5427065" cy="5015513"/>
          </a:xfrm>
          <a:custGeom>
            <a:avLst/>
            <a:gdLst/>
            <a:ahLst/>
            <a:cxnLst/>
            <a:rect r="r" b="b" t="t" l="l"/>
            <a:pathLst>
              <a:path h="5015513" w="5427065">
                <a:moveTo>
                  <a:pt x="0" y="0"/>
                </a:moveTo>
                <a:lnTo>
                  <a:pt x="5427065" y="0"/>
                </a:lnTo>
                <a:lnTo>
                  <a:pt x="5427065" y="5015512"/>
                </a:lnTo>
                <a:lnTo>
                  <a:pt x="0" y="50155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3459360" y="3896019"/>
            <a:ext cx="4230215" cy="3962630"/>
            <a:chOff x="0" y="0"/>
            <a:chExt cx="867686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7686" cy="812800"/>
            </a:xfrm>
            <a:custGeom>
              <a:avLst/>
              <a:gdLst/>
              <a:ahLst/>
              <a:cxnLst/>
              <a:rect r="r" b="b" t="t" l="l"/>
              <a:pathLst>
                <a:path h="812800" w="867686">
                  <a:moveTo>
                    <a:pt x="146412" y="0"/>
                  </a:moveTo>
                  <a:lnTo>
                    <a:pt x="721274" y="0"/>
                  </a:lnTo>
                  <a:cubicBezTo>
                    <a:pt x="802135" y="0"/>
                    <a:pt x="867686" y="65551"/>
                    <a:pt x="867686" y="146412"/>
                  </a:cubicBezTo>
                  <a:lnTo>
                    <a:pt x="867686" y="666388"/>
                  </a:lnTo>
                  <a:cubicBezTo>
                    <a:pt x="867686" y="747249"/>
                    <a:pt x="802135" y="812800"/>
                    <a:pt x="721274" y="812800"/>
                  </a:cubicBezTo>
                  <a:lnTo>
                    <a:pt x="146412" y="812800"/>
                  </a:lnTo>
                  <a:cubicBezTo>
                    <a:pt x="65551" y="812800"/>
                    <a:pt x="0" y="747249"/>
                    <a:pt x="0" y="666388"/>
                  </a:cubicBezTo>
                  <a:lnTo>
                    <a:pt x="0" y="146412"/>
                  </a:lnTo>
                  <a:cubicBezTo>
                    <a:pt x="0" y="65551"/>
                    <a:pt x="65551" y="0"/>
                    <a:pt x="146412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30114" r="0" b="-30114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787323" y="1190625"/>
            <a:ext cx="11921601" cy="2051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8000" b="true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ASSESSMENT PREPARATION GUIDELINES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619776"/>
            <a:ext cx="11329850" cy="5141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14"/>
              </a:lnSpc>
            </a:pPr>
            <a:r>
              <a:rPr lang="en-US" b="true" sz="3499" spc="-192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Part 1</a:t>
            </a:r>
          </a:p>
          <a:p>
            <a:pPr algn="just">
              <a:lnSpc>
                <a:spcPts val="4514"/>
              </a:lnSpc>
            </a:pPr>
          </a:p>
          <a:p>
            <a:pPr algn="just">
              <a:lnSpc>
                <a:spcPts val="4514"/>
              </a:lnSpc>
              <a:spcBef>
                <a:spcPct val="0"/>
              </a:spcBef>
            </a:pPr>
            <a:r>
              <a:rPr lang="en-US" b="true" sz="3499" spc="-192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This</a:t>
            </a:r>
            <a:r>
              <a:rPr lang="en-US" b="true" sz="3499" spc="-192" strike="noStrike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assessment will assess your understanding of Learning Unit 1 to 2.</a:t>
            </a:r>
          </a:p>
          <a:p>
            <a:pPr algn="just">
              <a:lnSpc>
                <a:spcPts val="4514"/>
              </a:lnSpc>
              <a:spcBef>
                <a:spcPct val="0"/>
              </a:spcBef>
            </a:pPr>
          </a:p>
          <a:p>
            <a:pPr algn="just">
              <a:lnSpc>
                <a:spcPts val="4514"/>
              </a:lnSpc>
              <a:spcBef>
                <a:spcPct val="0"/>
              </a:spcBef>
            </a:pPr>
            <a:r>
              <a:rPr lang="en-US" b="true" sz="3499" spc="-192" strike="noStrike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Part 2</a:t>
            </a:r>
          </a:p>
          <a:p>
            <a:pPr algn="just">
              <a:lnSpc>
                <a:spcPts val="4514"/>
              </a:lnSpc>
              <a:spcBef>
                <a:spcPct val="0"/>
              </a:spcBef>
            </a:pPr>
          </a:p>
          <a:p>
            <a:pPr algn="just" marL="0" indent="0" lvl="1">
              <a:lnSpc>
                <a:spcPts val="4514"/>
              </a:lnSpc>
              <a:spcBef>
                <a:spcPct val="0"/>
              </a:spcBef>
            </a:pPr>
            <a:r>
              <a:rPr lang="en-US" b="true" sz="3499" spc="-192" strike="noStrike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The assessment will assess your ability to integrate and apply the </a:t>
            </a:r>
            <a:r>
              <a:rPr lang="en-US" b="true" sz="3499" spc="-192" strike="noStrike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content in Learning Units 1 to 4.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5B30C4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463" y="7810460"/>
            <a:ext cx="11158154" cy="6877480"/>
          </a:xfrm>
          <a:custGeom>
            <a:avLst/>
            <a:gdLst/>
            <a:ahLst/>
            <a:cxnLst/>
            <a:rect r="r" b="b" t="t" l="l"/>
            <a:pathLst>
              <a:path h="6877480" w="11158154">
                <a:moveTo>
                  <a:pt x="0" y="0"/>
                </a:moveTo>
                <a:lnTo>
                  <a:pt x="11158154" y="0"/>
                </a:lnTo>
                <a:lnTo>
                  <a:pt x="11158154" y="6877480"/>
                </a:lnTo>
                <a:lnTo>
                  <a:pt x="0" y="6877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08923" y="-3507902"/>
            <a:ext cx="11158154" cy="6877480"/>
          </a:xfrm>
          <a:custGeom>
            <a:avLst/>
            <a:gdLst/>
            <a:ahLst/>
            <a:cxnLst/>
            <a:rect r="r" b="b" t="t" l="l"/>
            <a:pathLst>
              <a:path h="6877480" w="11158154">
                <a:moveTo>
                  <a:pt x="0" y="0"/>
                </a:moveTo>
                <a:lnTo>
                  <a:pt x="11158154" y="0"/>
                </a:lnTo>
                <a:lnTo>
                  <a:pt x="11158154" y="6877480"/>
                </a:lnTo>
                <a:lnTo>
                  <a:pt x="0" y="6877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70922" y="5238916"/>
            <a:ext cx="4019384" cy="4019384"/>
          </a:xfrm>
          <a:custGeom>
            <a:avLst/>
            <a:gdLst/>
            <a:ahLst/>
            <a:cxnLst/>
            <a:rect r="r" b="b" t="t" l="l"/>
            <a:pathLst>
              <a:path h="4019384" w="4019384">
                <a:moveTo>
                  <a:pt x="0" y="0"/>
                </a:moveTo>
                <a:lnTo>
                  <a:pt x="4019384" y="0"/>
                </a:lnTo>
                <a:lnTo>
                  <a:pt x="4019384" y="4019384"/>
                </a:lnTo>
                <a:lnTo>
                  <a:pt x="0" y="40193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964534" y="5432529"/>
            <a:ext cx="3632159" cy="363215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25046" t="0" r="-25046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2145546" y="2056929"/>
            <a:ext cx="2635068" cy="2635068"/>
          </a:xfrm>
          <a:custGeom>
            <a:avLst/>
            <a:gdLst/>
            <a:ahLst/>
            <a:cxnLst/>
            <a:rect r="r" b="b" t="t" l="l"/>
            <a:pathLst>
              <a:path h="2635068" w="2635068">
                <a:moveTo>
                  <a:pt x="0" y="0"/>
                </a:moveTo>
                <a:lnTo>
                  <a:pt x="2635068" y="0"/>
                </a:lnTo>
                <a:lnTo>
                  <a:pt x="2635068" y="2635068"/>
                </a:lnTo>
                <a:lnTo>
                  <a:pt x="0" y="26350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272477" y="2183860"/>
            <a:ext cx="2381207" cy="238120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25046" t="0" r="-25046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913752" y="5530297"/>
            <a:ext cx="1685720" cy="1685720"/>
          </a:xfrm>
          <a:custGeom>
            <a:avLst/>
            <a:gdLst/>
            <a:ahLst/>
            <a:cxnLst/>
            <a:rect r="r" b="b" t="t" l="l"/>
            <a:pathLst>
              <a:path h="1685720" w="1685720">
                <a:moveTo>
                  <a:pt x="0" y="0"/>
                </a:moveTo>
                <a:lnTo>
                  <a:pt x="1685720" y="0"/>
                </a:lnTo>
                <a:lnTo>
                  <a:pt x="1685720" y="1685720"/>
                </a:lnTo>
                <a:lnTo>
                  <a:pt x="0" y="16857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94953" y="5611498"/>
            <a:ext cx="1523318" cy="152331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25046" t="0" r="-25046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8102162" y="3013021"/>
            <a:ext cx="9157138" cy="4570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14"/>
              </a:lnSpc>
            </a:pPr>
            <a:r>
              <a:rPr lang="en-US" b="true" sz="3499" spc="-192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Portfolio of Evidence (PoE)</a:t>
            </a:r>
          </a:p>
          <a:p>
            <a:pPr algn="just">
              <a:lnSpc>
                <a:spcPts val="4514"/>
              </a:lnSpc>
            </a:pPr>
          </a:p>
          <a:p>
            <a:pPr algn="just">
              <a:lnSpc>
                <a:spcPts val="4514"/>
              </a:lnSpc>
            </a:pPr>
            <a:r>
              <a:rPr lang="en-US" b="true" sz="3499" spc="-192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The PoE will consist of Part 1 and Part 2 as described above, as well as further activities to complete for the final PoE. </a:t>
            </a:r>
          </a:p>
          <a:p>
            <a:pPr algn="just">
              <a:lnSpc>
                <a:spcPts val="4514"/>
              </a:lnSpc>
            </a:pPr>
          </a:p>
          <a:p>
            <a:pPr algn="just" marL="0" indent="0" lvl="1">
              <a:lnSpc>
                <a:spcPts val="4514"/>
              </a:lnSpc>
              <a:spcBef>
                <a:spcPct val="0"/>
              </a:spcBef>
            </a:pPr>
            <a:r>
              <a:rPr lang="en-US" b="true" sz="3499" spc="-192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All learning units will be assessed in the PoE and reflection on your learning will be included.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5B30C4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463" y="7810460"/>
            <a:ext cx="11158154" cy="6877480"/>
          </a:xfrm>
          <a:custGeom>
            <a:avLst/>
            <a:gdLst/>
            <a:ahLst/>
            <a:cxnLst/>
            <a:rect r="r" b="b" t="t" l="l"/>
            <a:pathLst>
              <a:path h="6877480" w="11158154">
                <a:moveTo>
                  <a:pt x="0" y="0"/>
                </a:moveTo>
                <a:lnTo>
                  <a:pt x="11158154" y="0"/>
                </a:lnTo>
                <a:lnTo>
                  <a:pt x="11158154" y="6877480"/>
                </a:lnTo>
                <a:lnTo>
                  <a:pt x="0" y="6877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08923" y="-3507902"/>
            <a:ext cx="11158154" cy="6877480"/>
          </a:xfrm>
          <a:custGeom>
            <a:avLst/>
            <a:gdLst/>
            <a:ahLst/>
            <a:cxnLst/>
            <a:rect r="r" b="b" t="t" l="l"/>
            <a:pathLst>
              <a:path h="6877480" w="11158154">
                <a:moveTo>
                  <a:pt x="0" y="0"/>
                </a:moveTo>
                <a:lnTo>
                  <a:pt x="11158154" y="0"/>
                </a:lnTo>
                <a:lnTo>
                  <a:pt x="11158154" y="6877480"/>
                </a:lnTo>
                <a:lnTo>
                  <a:pt x="0" y="6877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152525"/>
            <a:ext cx="10645631" cy="1541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40"/>
              </a:lnSpc>
            </a:pPr>
            <a:r>
              <a:rPr lang="en-US" sz="6000" b="true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LEARNING UNIT 1: INTRODUCTION TO WEB APPLICATION SECURITY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230839"/>
            <a:ext cx="16230600" cy="5772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1"/>
              </a:lnSpc>
            </a:pPr>
            <a:r>
              <a:rPr lang="en-US" b="true" sz="3799" spc="-20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Importance of Proxy Server Settings - Chapter 1</a:t>
            </a:r>
          </a:p>
          <a:p>
            <a:pPr algn="just">
              <a:lnSpc>
                <a:spcPts val="4514"/>
              </a:lnSpc>
            </a:pPr>
          </a:p>
          <a:p>
            <a:pPr algn="just">
              <a:lnSpc>
                <a:spcPts val="3611"/>
              </a:lnSpc>
            </a:pPr>
            <a:r>
              <a:rPr lang="en-US" sz="2799" spc="-15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</a:t>
            </a:r>
            <a:r>
              <a:rPr lang="en-US" sz="2799" spc="-15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odern web security testing (and attacks) often starts by rerouting your browser through an intercepting proxy. By changing your browser’s proxy server settings to point at a local port, all HTTP(S) requests flow through a tool such as Burp Suite or OWASP ZAP. This lets you:</a:t>
            </a:r>
          </a:p>
          <a:p>
            <a:pPr algn="just">
              <a:lnSpc>
                <a:spcPts val="3611"/>
              </a:lnSpc>
            </a:pPr>
          </a:p>
          <a:p>
            <a:pPr algn="just" marL="604516" indent="-302258" lvl="1">
              <a:lnSpc>
                <a:spcPts val="3611"/>
              </a:lnSpc>
              <a:buFont typeface="Arial"/>
              <a:buChar char="•"/>
            </a:pPr>
            <a:r>
              <a:rPr lang="en-US" sz="2799" spc="-15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Record every request and response to see exactly what your application is sending and receiving.</a:t>
            </a:r>
          </a:p>
          <a:p>
            <a:pPr algn="just" marL="604516" indent="-302258" lvl="1">
              <a:lnSpc>
                <a:spcPts val="3611"/>
              </a:lnSpc>
              <a:buFont typeface="Arial"/>
              <a:buChar char="•"/>
            </a:pPr>
            <a:r>
              <a:rPr lang="en-US" sz="2799" spc="-15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Intercept and modify request parameters, headers, cookies, and even the HTTP verb before it reaches the server.</a:t>
            </a:r>
          </a:p>
          <a:p>
            <a:pPr algn="just">
              <a:lnSpc>
                <a:spcPts val="3611"/>
              </a:lnSpc>
            </a:pPr>
          </a:p>
          <a:p>
            <a:pPr algn="just" marL="0" indent="0" lvl="1">
              <a:lnSpc>
                <a:spcPts val="3611"/>
              </a:lnSpc>
              <a:spcBef>
                <a:spcPct val="0"/>
              </a:spcBef>
            </a:pPr>
            <a:r>
              <a:rPr lang="en-US" sz="2799" spc="-15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By forcing traffic through a proxy, you gain visibility and control over every aspect of the HTTP exchange, an essential first step in both pen‑testing and securing an application.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5B30C4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463" y="7810460"/>
            <a:ext cx="11158154" cy="6877480"/>
          </a:xfrm>
          <a:custGeom>
            <a:avLst/>
            <a:gdLst/>
            <a:ahLst/>
            <a:cxnLst/>
            <a:rect r="r" b="b" t="t" l="l"/>
            <a:pathLst>
              <a:path h="6877480" w="11158154">
                <a:moveTo>
                  <a:pt x="0" y="0"/>
                </a:moveTo>
                <a:lnTo>
                  <a:pt x="11158154" y="0"/>
                </a:lnTo>
                <a:lnTo>
                  <a:pt x="11158154" y="6877480"/>
                </a:lnTo>
                <a:lnTo>
                  <a:pt x="0" y="6877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08923" y="-3507902"/>
            <a:ext cx="11158154" cy="6877480"/>
          </a:xfrm>
          <a:custGeom>
            <a:avLst/>
            <a:gdLst/>
            <a:ahLst/>
            <a:cxnLst/>
            <a:rect r="r" b="b" t="t" l="l"/>
            <a:pathLst>
              <a:path h="6877480" w="11158154">
                <a:moveTo>
                  <a:pt x="0" y="0"/>
                </a:moveTo>
                <a:lnTo>
                  <a:pt x="11158154" y="0"/>
                </a:lnTo>
                <a:lnTo>
                  <a:pt x="11158154" y="6877480"/>
                </a:lnTo>
                <a:lnTo>
                  <a:pt x="0" y="6877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449070" y="3462316"/>
            <a:ext cx="5454117" cy="3362369"/>
            <a:chOff x="0" y="0"/>
            <a:chExt cx="1436475" cy="88556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36475" cy="885562"/>
            </a:xfrm>
            <a:custGeom>
              <a:avLst/>
              <a:gdLst/>
              <a:ahLst/>
              <a:cxnLst/>
              <a:rect r="r" b="b" t="t" l="l"/>
              <a:pathLst>
                <a:path h="885562" w="1436475">
                  <a:moveTo>
                    <a:pt x="0" y="0"/>
                  </a:moveTo>
                  <a:lnTo>
                    <a:pt x="1436475" y="0"/>
                  </a:lnTo>
                  <a:lnTo>
                    <a:pt x="1436475" y="885562"/>
                  </a:lnTo>
                  <a:lnTo>
                    <a:pt x="0" y="885562"/>
                  </a:lnTo>
                  <a:close/>
                </a:path>
              </a:pathLst>
            </a:custGeom>
            <a:solidFill>
              <a:srgbClr val="787FF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28575"/>
              <a:ext cx="1436475" cy="8569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6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2115263"/>
            <a:ext cx="6056473" cy="6056473"/>
          </a:xfrm>
          <a:custGeom>
            <a:avLst/>
            <a:gdLst/>
            <a:ahLst/>
            <a:cxnLst/>
            <a:rect r="r" b="b" t="t" l="l"/>
            <a:pathLst>
              <a:path h="6056473" w="6056473">
                <a:moveTo>
                  <a:pt x="0" y="0"/>
                </a:moveTo>
                <a:lnTo>
                  <a:pt x="6056473" y="0"/>
                </a:lnTo>
                <a:lnTo>
                  <a:pt x="6056473" y="6056474"/>
                </a:lnTo>
                <a:lnTo>
                  <a:pt x="0" y="6056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320439" y="2407002"/>
            <a:ext cx="5472996" cy="547299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28895" t="0" r="-28895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620190" y="1210984"/>
            <a:ext cx="9639110" cy="7172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2"/>
              </a:lnSpc>
            </a:pPr>
            <a:r>
              <a:rPr lang="en-US" b="true" sz="3800" spc="-20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The Threat of Untrusted Data - Chapter 1</a:t>
            </a:r>
          </a:p>
          <a:p>
            <a:pPr algn="just">
              <a:lnSpc>
                <a:spcPts val="4752"/>
              </a:lnSpc>
            </a:pPr>
          </a:p>
          <a:p>
            <a:pPr algn="just">
              <a:lnSpc>
                <a:spcPts val="3611"/>
              </a:lnSpc>
            </a:pPr>
            <a:r>
              <a:rPr lang="en-US" sz="2799" spc="-15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Untrust</a:t>
            </a:r>
            <a:r>
              <a:rPr lang="en-US" sz="2799" spc="-15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ed data is any information entering your system that isn’t hard‑coded or generated internally. That includes:</a:t>
            </a:r>
          </a:p>
          <a:p>
            <a:pPr algn="just">
              <a:lnSpc>
                <a:spcPts val="3611"/>
              </a:lnSpc>
            </a:pPr>
          </a:p>
          <a:p>
            <a:pPr algn="just" marL="604519" indent="-302260" lvl="1">
              <a:lnSpc>
                <a:spcPts val="3611"/>
              </a:lnSpc>
              <a:buFont typeface="Arial"/>
              <a:buChar char="•"/>
            </a:pPr>
            <a:r>
              <a:rPr lang="en-US" sz="2799" spc="-15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User‑typed input or file uploads</a:t>
            </a:r>
          </a:p>
          <a:p>
            <a:pPr algn="just" marL="604519" indent="-302260" lvl="1">
              <a:lnSpc>
                <a:spcPts val="3611"/>
              </a:lnSpc>
              <a:buFont typeface="Arial"/>
              <a:buChar char="•"/>
            </a:pPr>
            <a:r>
              <a:rPr lang="en-US" sz="2799" spc="-15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Data from third‑party services or RSS feeds</a:t>
            </a:r>
          </a:p>
          <a:p>
            <a:pPr algn="just" marL="604519" indent="-302260" lvl="1">
              <a:lnSpc>
                <a:spcPts val="3611"/>
              </a:lnSpc>
              <a:buFont typeface="Arial"/>
              <a:buChar char="•"/>
            </a:pPr>
            <a:r>
              <a:rPr lang="en-US" sz="2799" spc="-15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Even records pulled from your own database</a:t>
            </a:r>
          </a:p>
          <a:p>
            <a:pPr algn="just">
              <a:lnSpc>
                <a:spcPts val="3611"/>
              </a:lnSpc>
            </a:pPr>
          </a:p>
          <a:p>
            <a:pPr algn="just">
              <a:lnSpc>
                <a:spcPts val="3611"/>
              </a:lnSpc>
            </a:pPr>
            <a:r>
              <a:rPr lang="en-US" sz="2799" spc="-15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Because an attacker can tamper with any part of an HTTP request, every field must be treated as potentially malicious.</a:t>
            </a:r>
          </a:p>
          <a:p>
            <a:pPr algn="just">
              <a:lnSpc>
                <a:spcPts val="3611"/>
              </a:lnSpc>
            </a:pPr>
          </a:p>
          <a:p>
            <a:pPr algn="just" marL="0" indent="0" lvl="1">
              <a:lnSpc>
                <a:spcPts val="3611"/>
              </a:lnSpc>
              <a:spcBef>
                <a:spcPct val="0"/>
              </a:spcBef>
            </a:pPr>
            <a:r>
              <a:rPr lang="en-US" sz="2799" spc="-15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Failure to validate or sanitize this data opens the door to injection, parameter‑tampering, session hijacking, and countless other attacks.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5B30C4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463" y="7810460"/>
            <a:ext cx="11158154" cy="6877480"/>
          </a:xfrm>
          <a:custGeom>
            <a:avLst/>
            <a:gdLst/>
            <a:ahLst/>
            <a:cxnLst/>
            <a:rect r="r" b="b" t="t" l="l"/>
            <a:pathLst>
              <a:path h="6877480" w="11158154">
                <a:moveTo>
                  <a:pt x="0" y="0"/>
                </a:moveTo>
                <a:lnTo>
                  <a:pt x="11158154" y="0"/>
                </a:lnTo>
                <a:lnTo>
                  <a:pt x="11158154" y="6877480"/>
                </a:lnTo>
                <a:lnTo>
                  <a:pt x="0" y="6877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08923" y="-3507902"/>
            <a:ext cx="11158154" cy="6877480"/>
          </a:xfrm>
          <a:custGeom>
            <a:avLst/>
            <a:gdLst/>
            <a:ahLst/>
            <a:cxnLst/>
            <a:rect r="r" b="b" t="t" l="l"/>
            <a:pathLst>
              <a:path h="6877480" w="11158154">
                <a:moveTo>
                  <a:pt x="0" y="0"/>
                </a:moveTo>
                <a:lnTo>
                  <a:pt x="11158154" y="0"/>
                </a:lnTo>
                <a:lnTo>
                  <a:pt x="11158154" y="6877480"/>
                </a:lnTo>
                <a:lnTo>
                  <a:pt x="0" y="6877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76121" y="2960357"/>
            <a:ext cx="2365795" cy="2365795"/>
          </a:xfrm>
          <a:custGeom>
            <a:avLst/>
            <a:gdLst/>
            <a:ahLst/>
            <a:cxnLst/>
            <a:rect r="r" b="b" t="t" l="l"/>
            <a:pathLst>
              <a:path h="2365795" w="2365795">
                <a:moveTo>
                  <a:pt x="0" y="0"/>
                </a:moveTo>
                <a:lnTo>
                  <a:pt x="2365795" y="0"/>
                </a:lnTo>
                <a:lnTo>
                  <a:pt x="2365795" y="2365796"/>
                </a:lnTo>
                <a:lnTo>
                  <a:pt x="0" y="23657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376121" y="5594809"/>
            <a:ext cx="2365795" cy="2365795"/>
          </a:xfrm>
          <a:custGeom>
            <a:avLst/>
            <a:gdLst/>
            <a:ahLst/>
            <a:cxnLst/>
            <a:rect r="r" b="b" t="t" l="l"/>
            <a:pathLst>
              <a:path h="2365795" w="2365795">
                <a:moveTo>
                  <a:pt x="0" y="0"/>
                </a:moveTo>
                <a:lnTo>
                  <a:pt x="2365795" y="0"/>
                </a:lnTo>
                <a:lnTo>
                  <a:pt x="2365795" y="2365795"/>
                </a:lnTo>
                <a:lnTo>
                  <a:pt x="0" y="23657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651013" y="3235249"/>
            <a:ext cx="1816011" cy="181601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47758" t="0" r="-2335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4651013" y="5869701"/>
            <a:ext cx="1816011" cy="181601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38888" t="0" r="-38888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1990535"/>
            <a:ext cx="12200252" cy="6258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2"/>
              </a:lnSpc>
            </a:pPr>
            <a:r>
              <a:rPr lang="en-US" b="true" sz="3800" spc="-20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How HTTP Drives Web Traffic - Chapter 1</a:t>
            </a:r>
          </a:p>
          <a:p>
            <a:pPr algn="just">
              <a:lnSpc>
                <a:spcPts val="4752"/>
              </a:lnSpc>
            </a:pPr>
          </a:p>
          <a:p>
            <a:pPr algn="just">
              <a:lnSpc>
                <a:spcPts val="3611"/>
              </a:lnSpc>
            </a:pPr>
            <a:r>
              <a:rPr lang="en-US" sz="2799" spc="-15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At its core, HTTP (Hypert</a:t>
            </a:r>
            <a:r>
              <a:rPr lang="en-US" sz="2799" spc="-15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ext Transfer Protocol) is a simple, stateless, request‑and‑response protocol that underpins virtually every browser interaction.</a:t>
            </a:r>
          </a:p>
          <a:p>
            <a:pPr algn="just">
              <a:lnSpc>
                <a:spcPts val="3611"/>
              </a:lnSpc>
            </a:pPr>
          </a:p>
          <a:p>
            <a:pPr algn="just">
              <a:lnSpc>
                <a:spcPts val="3611"/>
              </a:lnSpc>
            </a:pPr>
            <a:r>
              <a:rPr lang="en-US" sz="2799" spc="-15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Every click on a link, form submis</a:t>
            </a:r>
            <a:r>
              <a:rPr lang="en-US" sz="2799" spc="-15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sion, AJAX call, or resource fetch generates an HTTP request, specifying a verb (GET, POST, etc.), a target URL, headers, and (for GET) URL parameters o</a:t>
            </a:r>
            <a:r>
              <a:rPr lang="en-US" sz="2799" spc="-15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 (for POST) a message body. Understanding this flow is fundamental to both building and securing web applications.</a:t>
            </a:r>
          </a:p>
          <a:p>
            <a:pPr algn="just">
              <a:lnSpc>
                <a:spcPts val="3611"/>
              </a:lnSpc>
            </a:pPr>
          </a:p>
          <a:p>
            <a:pPr algn="just" marL="0" indent="0" lvl="1">
              <a:lnSpc>
                <a:spcPts val="3611"/>
              </a:lnSpc>
              <a:spcBef>
                <a:spcPct val="0"/>
              </a:spcBef>
            </a:pPr>
            <a:r>
              <a:rPr lang="en-US" sz="2799" spc="-15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With these foundations - proxy‑based inspection, rigorous distrust of all external input, and deep familiarity with HTTP’s mechanics, students will be well‑prepared to explore more advanced security controls in lab and production environments.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5B30C4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23950"/>
            <a:ext cx="16230600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b="true" sz="500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BLACKLIST INPUT VALIDATION VS </a:t>
            </a:r>
          </a:p>
          <a:p>
            <a:pPr algn="ctr">
              <a:lnSpc>
                <a:spcPts val="4950"/>
              </a:lnSpc>
            </a:pPr>
            <a:r>
              <a:rPr lang="en-US" b="true" sz="500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LACK OF PARAMETERIZED SQL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798463" y="7810460"/>
            <a:ext cx="11158154" cy="6877480"/>
          </a:xfrm>
          <a:custGeom>
            <a:avLst/>
            <a:gdLst/>
            <a:ahLst/>
            <a:cxnLst/>
            <a:rect r="r" b="b" t="t" l="l"/>
            <a:pathLst>
              <a:path h="6877480" w="11158154">
                <a:moveTo>
                  <a:pt x="0" y="0"/>
                </a:moveTo>
                <a:lnTo>
                  <a:pt x="11158154" y="0"/>
                </a:lnTo>
                <a:lnTo>
                  <a:pt x="11158154" y="6877480"/>
                </a:lnTo>
                <a:lnTo>
                  <a:pt x="0" y="6877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08923" y="-3507902"/>
            <a:ext cx="11158154" cy="6877480"/>
          </a:xfrm>
          <a:custGeom>
            <a:avLst/>
            <a:gdLst/>
            <a:ahLst/>
            <a:cxnLst/>
            <a:rect r="r" b="b" t="t" l="l"/>
            <a:pathLst>
              <a:path h="6877480" w="11158154">
                <a:moveTo>
                  <a:pt x="0" y="0"/>
                </a:moveTo>
                <a:lnTo>
                  <a:pt x="11158154" y="0"/>
                </a:lnTo>
                <a:lnTo>
                  <a:pt x="11158154" y="6877480"/>
                </a:lnTo>
                <a:lnTo>
                  <a:pt x="0" y="6877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5" id="5"/>
          <p:cNvGraphicFramePr/>
          <p:nvPr/>
        </p:nvGraphicFramePr>
        <p:xfrm>
          <a:off x="2111958" y="2898787"/>
          <a:ext cx="3771900" cy="3771900"/>
        </p:xfrm>
        <a:graphic>
          <a:graphicData uri="http://schemas.openxmlformats.org/presentationml/2006/ole">
            <p:oleObj imgW="4521200" imgH="45212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DAGtvRHDz-Q</dc:identifier>
  <dcterms:modified xsi:type="dcterms:W3CDTF">2011-08-01T06:04:30Z</dcterms:modified>
  <cp:revision>1</cp:revision>
  <dc:title>INFORMATION SYSTEMS 3D INSY7314 APPLICATION DEVELOPMENT SECURITY APDS7311</dc:title>
</cp:coreProperties>
</file>